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7" d="100"/>
          <a:sy n="107" d="100"/>
        </p:scale>
        <p:origin x="100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36022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exin-Jiao/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exin-Jiao/IBM-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Kexin-Jiao/IBM-Applied-Data-Science-Capstone/blob/main/jupyter-labs-eda-sql-coursera_sqllite.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Kexin-Jiao/IBM-Applied-Data-Science-Capstone/blob/main/lab_jupyter_launch_site_location.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exin-Jiao/IBM-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exin-Jiao/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exin-Jiao/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smtClean="0">
                <a:solidFill>
                  <a:schemeClr val="bg2"/>
                </a:solidFill>
                <a:latin typeface="Abadi" panose="020B0604020104020204" pitchFamily="34" charset="0"/>
                <a:ea typeface="SF Pro" pitchFamily="2" charset="0"/>
                <a:cs typeface="SF Pro" pitchFamily="2" charset="0"/>
              </a:rPr>
              <a:t>Kexin Jiao</a:t>
            </a:r>
          </a:p>
          <a:p>
            <a:r>
              <a:rPr lang="en-US" dirty="0" smtClean="0">
                <a:solidFill>
                  <a:schemeClr val="bg2"/>
                </a:solidFill>
                <a:latin typeface="Abadi" panose="020B0604020104020204" pitchFamily="34" charset="0"/>
                <a:ea typeface="SF Pro" pitchFamily="2" charset="0"/>
                <a:cs typeface="SF Pro" pitchFamily="2" charset="0"/>
              </a:rPr>
              <a:t>04/17/2024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52248" cy="4351338"/>
          </a:xfrm>
          <a:prstGeom prst="rect">
            <a:avLst/>
          </a:prstGeom>
        </p:spPr>
        <p:txBody>
          <a:bodyPr/>
          <a:lstStyle/>
          <a:p>
            <a:r>
              <a:rPr lang="en-US" sz="2200" dirty="0" smtClean="0">
                <a:solidFill>
                  <a:schemeClr val="accent3">
                    <a:lumMod val="25000"/>
                  </a:schemeClr>
                </a:solidFill>
                <a:latin typeface="Abadi" panose="020B0604020104020204" pitchFamily="34" charset="0"/>
              </a:rPr>
              <a:t>The training labels were determined by performing exploratory data analysis</a:t>
            </a:r>
          </a:p>
          <a:p>
            <a:r>
              <a:rPr lang="en-US" sz="2200" dirty="0" smtClean="0">
                <a:solidFill>
                  <a:schemeClr val="accent3">
                    <a:lumMod val="25000"/>
                  </a:schemeClr>
                </a:solidFill>
                <a:latin typeface="Abadi" panose="020B0604020104020204" pitchFamily="34" charset="0"/>
              </a:rPr>
              <a:t>The number of each orbits and launches at each site were calculated</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github.com/Kexin-Jiao/IBM-Applied-Data-Science-Capstone/blob/main/labs-jupyter-spacex-Data%20wrangling.ipynb</a:t>
            </a:r>
            <a:endParaRPr lang="en-US" sz="2200" dirty="0" smtClean="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259" y="1331538"/>
            <a:ext cx="4824740" cy="1698777"/>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2259" y="3030315"/>
            <a:ext cx="4824740" cy="2800627"/>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532" y="3521624"/>
            <a:ext cx="3084468" cy="241493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68155"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The data was explored using the visualization of the relationship between flight number and launch site, the payload and launch site, the flight number and orbit type,  and the launch success trend.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github.com/Kexin-Jiao/IBM-Applied-Data-Science-Capstone/blob/main/edadataviz.ipynb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8156" y="1256297"/>
            <a:ext cx="3675030" cy="299173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9904" y="4183094"/>
            <a:ext cx="3444868" cy="267490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6611" y="1875054"/>
            <a:ext cx="4513190"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dataset was loaded into a SQL database in the </a:t>
            </a:r>
            <a:r>
              <a:rPr lang="en-US" sz="2200" dirty="0" err="1" smtClean="0">
                <a:solidFill>
                  <a:schemeClr val="accent3">
                    <a:lumMod val="25000"/>
                  </a:schemeClr>
                </a:solidFill>
                <a:latin typeface="Abadi"/>
              </a:rPr>
              <a:t>jupyter</a:t>
            </a:r>
            <a:r>
              <a:rPr lang="en-US" sz="2200" dirty="0" smtClean="0">
                <a:solidFill>
                  <a:schemeClr val="accent3">
                    <a:lumMod val="25000"/>
                  </a:schemeClr>
                </a:solidFill>
                <a:latin typeface="Abadi"/>
              </a:rPr>
              <a:t> notebook. The data was read and explored by applying EDA with SQI.</a:t>
            </a:r>
          </a:p>
          <a:p>
            <a:pPr>
              <a:lnSpc>
                <a:spcPct val="100000"/>
              </a:lnSpc>
              <a:spcBef>
                <a:spcPts val="1400"/>
              </a:spcBef>
            </a:pPr>
            <a:r>
              <a:rPr lang="en-US" sz="2200" dirty="0" smtClean="0">
                <a:solidFill>
                  <a:schemeClr val="accent3">
                    <a:lumMod val="25000"/>
                  </a:schemeClr>
                </a:solidFill>
                <a:latin typeface="Abadi"/>
              </a:rPr>
              <a:t>Several queries were performed and shown in the figure</a:t>
            </a:r>
          </a:p>
          <a:p>
            <a:pPr marL="0" indent="0">
              <a:lnSpc>
                <a:spcPct val="100000"/>
              </a:lnSpc>
              <a:spcBef>
                <a:spcPts val="1400"/>
              </a:spcBef>
              <a:buNone/>
            </a:pP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github.com/Kexin-Jiao/IBM-Applied-Data-Science-Capstone/blob/main/jupyter-labs-eda-sql-coursera_sqllite.ipynb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186" y="2598997"/>
            <a:ext cx="4677428" cy="28579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186" y="2216136"/>
            <a:ext cx="4163006" cy="19052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9" y="3030133"/>
            <a:ext cx="4134427" cy="314369"/>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031" y="3622645"/>
            <a:ext cx="5239481" cy="295316"/>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8989" y="4229374"/>
            <a:ext cx="7783011" cy="333422"/>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22464" y="4723785"/>
            <a:ext cx="6430272" cy="266737"/>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51778" y="5129063"/>
            <a:ext cx="8040222" cy="40963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875054"/>
            <a:ext cx="4773706" cy="4633322"/>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All the launch sites were marked with additional map objects to label the success or failure of launches for each 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used the color-</a:t>
            </a:r>
            <a:r>
              <a:rPr lang="en-US" sz="2200" dirty="0" err="1" smtClean="0">
                <a:solidFill>
                  <a:schemeClr val="accent3">
                    <a:lumMod val="25000"/>
                  </a:schemeClr>
                </a:solidFill>
                <a:latin typeface="Abadi" panose="020B0604020104020204" pitchFamily="34" charset="0"/>
              </a:rPr>
              <a:t>labled</a:t>
            </a:r>
            <a:r>
              <a:rPr lang="en-US" sz="2200" dirty="0" smtClean="0">
                <a:solidFill>
                  <a:schemeClr val="accent3">
                    <a:lumMod val="25000"/>
                  </a:schemeClr>
                </a:solidFill>
                <a:latin typeface="Abadi" panose="020B0604020104020204" pitchFamily="34" charset="0"/>
              </a:rPr>
              <a:t> marker clusters to identify the launch sites having high success rate.</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calculated the distance between a launch site to the proximities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031" y="3460375"/>
            <a:ext cx="5211065" cy="3202457"/>
          </a:xfrm>
          <a:prstGeom prst="rect">
            <a:avLst/>
          </a:prstGeom>
        </p:spPr>
      </p:pic>
      <p:sp>
        <p:nvSpPr>
          <p:cNvPr id="6" name="矩形 5"/>
          <p:cNvSpPr/>
          <p:nvPr/>
        </p:nvSpPr>
        <p:spPr>
          <a:xfrm>
            <a:off x="5666772" y="2012141"/>
            <a:ext cx="6096000" cy="923330"/>
          </a:xfrm>
          <a:prstGeom prst="rect">
            <a:avLst/>
          </a:prstGeom>
        </p:spPr>
        <p:txBody>
          <a:bodyPr>
            <a:spAutoFit/>
          </a:bodyPr>
          <a:lstStyle/>
          <a:p>
            <a:r>
              <a:rPr lang="en-US" dirty="0">
                <a:hlinkClick r:id="rId4"/>
              </a:rPr>
              <a:t>https://</a:t>
            </a:r>
            <a:r>
              <a:rPr lang="en-US" dirty="0" smtClean="0">
                <a:hlinkClick r:id="rId4"/>
              </a:rPr>
              <a:t>github.com/Kexin-Jiao/IBM-Applied-Data-Science-Capstone/blob/main/lab_jupyter_launch_site_location.ipynb</a:t>
            </a:r>
            <a:endParaRPr lang="en-US" dirty="0" smtClean="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74235"/>
            <a:ext cx="5388743" cy="4351338"/>
          </a:xfrm>
          <a:prstGeom prst="rect">
            <a:avLst/>
          </a:prstGeom>
        </p:spPr>
        <p:txBody>
          <a:bodyPr>
            <a:normAutofit fontScale="92500"/>
          </a:bodyPr>
          <a:lstStyle/>
          <a:p>
            <a:pPr>
              <a:lnSpc>
                <a:spcPct val="100000"/>
              </a:lnSpc>
              <a:spcBef>
                <a:spcPts val="1400"/>
              </a:spcBef>
            </a:pPr>
            <a:r>
              <a:rPr lang="en-US" altLang="zh-CN" sz="2200" dirty="0" smtClean="0">
                <a:solidFill>
                  <a:schemeClr val="accent3">
                    <a:lumMod val="25000"/>
                  </a:schemeClr>
                </a:solidFill>
                <a:latin typeface="Abadi" panose="020B0604020104020204" pitchFamily="34" charset="0"/>
              </a:rPr>
              <a:t>We used pandas and </a:t>
            </a:r>
            <a:r>
              <a:rPr lang="en-US" altLang="zh-CN" sz="2200" dirty="0" err="1" smtClean="0">
                <a:solidFill>
                  <a:schemeClr val="accent3">
                    <a:lumMod val="25000"/>
                  </a:schemeClr>
                </a:solidFill>
                <a:latin typeface="Abadi" panose="020B0604020104020204" pitchFamily="34" charset="0"/>
              </a:rPr>
              <a:t>numpy</a:t>
            </a:r>
            <a:r>
              <a:rPr lang="en-US" altLang="zh-CN" sz="2200" dirty="0" smtClean="0">
                <a:solidFill>
                  <a:schemeClr val="accent3">
                    <a:lumMod val="25000"/>
                  </a:schemeClr>
                </a:solidFill>
                <a:latin typeface="Abadi" panose="020B0604020104020204" pitchFamily="34" charset="0"/>
              </a:rPr>
              <a:t> to transform and assign training and testing data groups</a:t>
            </a:r>
          </a:p>
          <a:p>
            <a:pPr>
              <a:lnSpc>
                <a:spcPct val="100000"/>
              </a:lnSpc>
              <a:spcBef>
                <a:spcPts val="1400"/>
              </a:spcBef>
            </a:pPr>
            <a:r>
              <a:rPr lang="en-US" altLang="zh-CN" sz="2200" dirty="0" smtClean="0">
                <a:solidFill>
                  <a:schemeClr val="accent3">
                    <a:lumMod val="25000"/>
                  </a:schemeClr>
                </a:solidFill>
                <a:latin typeface="Abadi" panose="020B0604020104020204" pitchFamily="34" charset="0"/>
              </a:rPr>
              <a:t>Multiple machine learning models were built and tuned with different hyper parameters using  </a:t>
            </a:r>
            <a:r>
              <a:rPr lang="en-US" altLang="zh-CN" sz="2200" dirty="0" err="1" smtClean="0">
                <a:solidFill>
                  <a:schemeClr val="accent3">
                    <a:lumMod val="25000"/>
                  </a:schemeClr>
                </a:solidFill>
                <a:latin typeface="Abadi" panose="020B0604020104020204" pitchFamily="34" charset="0"/>
              </a:rPr>
              <a:t>GridSearchCV</a:t>
            </a:r>
            <a:endParaRPr lang="en-US" altLang="zh-CN" sz="2200" dirty="0" smtClean="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smtClean="0">
                <a:solidFill>
                  <a:schemeClr val="accent3">
                    <a:lumMod val="25000"/>
                  </a:schemeClr>
                </a:solidFill>
                <a:latin typeface="Abadi" panose="020B0604020104020204" pitchFamily="34" charset="0"/>
              </a:rPr>
              <a:t>The machine learning models were evaluated using accuracy followed by being optimized using feature engineering and algorithm tuning.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github.com/Kexin-Jiao/IBM-Applied-Data-Science-Capstone/blob/main/SpaceX_Machine%20Learning%20Prediction_Part_5.ipynb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810" y="1362634"/>
            <a:ext cx="4628324" cy="227703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811" y="3639671"/>
            <a:ext cx="4628324" cy="172271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5641" y="3914606"/>
            <a:ext cx="2852986" cy="295077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4607"/>
            <a:ext cx="10098862" cy="1905794"/>
          </a:xfrm>
          <a:prstGeom prst="rect">
            <a:avLst/>
          </a:prstGeom>
        </p:spPr>
        <p:txBody>
          <a:bodyPr>
            <a:normAutofit/>
          </a:bodyPr>
          <a:lstStyle/>
          <a:p>
            <a:pPr>
              <a:lnSpc>
                <a:spcPct val="100000"/>
              </a:lnSpc>
              <a:spcBef>
                <a:spcPts val="1400"/>
              </a:spcBef>
            </a:pPr>
            <a:r>
              <a:rPr lang="en-US" altLang="zh-CN" sz="2200" dirty="0" smtClean="0">
                <a:solidFill>
                  <a:schemeClr val="accent3">
                    <a:lumMod val="25000"/>
                  </a:schemeClr>
                </a:solidFill>
                <a:latin typeface="Abadi" panose="020B0604020104020204" pitchFamily="34" charset="0"/>
              </a:rPr>
              <a:t>Conclusion: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041" y="3712871"/>
            <a:ext cx="9421540" cy="28388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9933848" cy="87429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found that the greater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620" y="3111383"/>
            <a:ext cx="9002381" cy="30198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Executive Summary</a:t>
            </a:r>
          </a:p>
          <a:p>
            <a:pPr>
              <a:lnSpc>
                <a:spcPct val="100000"/>
              </a:lnSpc>
              <a:spcBef>
                <a:spcPts val="1400"/>
              </a:spcBef>
            </a:pPr>
            <a:r>
              <a:rPr lang="en-US" sz="2200" b="1" dirty="0">
                <a:solidFill>
                  <a:schemeClr val="accent3">
                    <a:lumMod val="25000"/>
                  </a:schemeClr>
                </a:solidFill>
                <a:latin typeface="Abadi"/>
              </a:rPr>
              <a:t>Introduction</a:t>
            </a:r>
          </a:p>
          <a:p>
            <a:pPr>
              <a:lnSpc>
                <a:spcPct val="100000"/>
              </a:lnSpc>
              <a:spcBef>
                <a:spcPts val="1400"/>
              </a:spcBef>
            </a:pPr>
            <a:r>
              <a:rPr lang="en-US" sz="2200" b="1" dirty="0">
                <a:solidFill>
                  <a:schemeClr val="accent3">
                    <a:lumMod val="25000"/>
                  </a:schemeClr>
                </a:solidFill>
                <a:latin typeface="Abadi"/>
              </a:rPr>
              <a:t>Methodology</a:t>
            </a:r>
          </a:p>
          <a:p>
            <a:pPr>
              <a:lnSpc>
                <a:spcPct val="100000"/>
              </a:lnSpc>
              <a:spcBef>
                <a:spcPts val="1400"/>
              </a:spcBef>
            </a:pPr>
            <a:r>
              <a:rPr lang="en-US" sz="2200" b="1" dirty="0">
                <a:solidFill>
                  <a:schemeClr val="accent3">
                    <a:lumMod val="25000"/>
                  </a:schemeClr>
                </a:solidFill>
                <a:latin typeface="Abadi"/>
              </a:rPr>
              <a:t>Results</a:t>
            </a:r>
          </a:p>
          <a:p>
            <a:pPr>
              <a:lnSpc>
                <a:spcPct val="100000"/>
              </a:lnSpc>
              <a:spcBef>
                <a:spcPts val="1400"/>
              </a:spcBef>
            </a:pPr>
            <a:r>
              <a:rPr lang="en-US" sz="2200" b="1" dirty="0">
                <a:solidFill>
                  <a:schemeClr val="accent3">
                    <a:lumMod val="25000"/>
                  </a:schemeClr>
                </a:solidFill>
                <a:latin typeface="Abadi"/>
              </a:rPr>
              <a:t>Conclusion</a:t>
            </a:r>
          </a:p>
          <a:p>
            <a:pPr>
              <a:lnSpc>
                <a:spcPct val="100000"/>
              </a:lnSpc>
              <a:spcBef>
                <a:spcPts val="1400"/>
              </a:spcBef>
            </a:pPr>
            <a:r>
              <a:rPr lang="en-US" sz="2200" b="1"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86235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figure shows that ES-L1, GEO, HEO, SSO, and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676" y="1805409"/>
            <a:ext cx="5858693" cy="42201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74811" y="1720132"/>
            <a:ext cx="9306318" cy="132617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This plot shows the change at Orbit type as a function of Flight Number. It shows that the LEO orbit, success is related to the number of flights. However, the GTO orbit has no significant relationship with the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58" y="3235125"/>
            <a:ext cx="9488224" cy="29912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8033330" cy="1151965"/>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is observed that the PO, LEO, and ISS orbits have higher successful landing rate with heavy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p:cNvPicPr>
            <a:picLocks noChangeAspect="1"/>
          </p:cNvPicPr>
          <p:nvPr/>
        </p:nvPicPr>
        <p:blipFill>
          <a:blip r:embed="rId3"/>
          <a:stretch>
            <a:fillRect/>
          </a:stretch>
        </p:blipFill>
        <p:spPr>
          <a:xfrm>
            <a:off x="1748437" y="3432798"/>
            <a:ext cx="7054904" cy="22234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161473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It is observed from the plot that the success rate increased since 2013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图片 1"/>
          <p:cNvPicPr>
            <a:picLocks noChangeAspect="1"/>
          </p:cNvPicPr>
          <p:nvPr/>
        </p:nvPicPr>
        <p:blipFill>
          <a:blip r:embed="rId3"/>
          <a:stretch>
            <a:fillRect/>
          </a:stretch>
        </p:blipFill>
        <p:spPr>
          <a:xfrm>
            <a:off x="6493142" y="2153516"/>
            <a:ext cx="3774133" cy="280624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654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unique launch sites from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data were shown using the key word DISTINCT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图片 1"/>
          <p:cNvPicPr>
            <a:picLocks noChangeAspect="1"/>
          </p:cNvPicPr>
          <p:nvPr/>
        </p:nvPicPr>
        <p:blipFill>
          <a:blip r:embed="rId3"/>
          <a:stretch>
            <a:fillRect/>
          </a:stretch>
        </p:blipFill>
        <p:spPr>
          <a:xfrm>
            <a:off x="6095999" y="2990190"/>
            <a:ext cx="3761905" cy="288571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247"/>
            <a:ext cx="9745589" cy="104887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Five record where launch sites begin with “CCA” were displayed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图片 1"/>
          <p:cNvPicPr>
            <a:picLocks noChangeAspect="1"/>
          </p:cNvPicPr>
          <p:nvPr/>
        </p:nvPicPr>
        <p:blipFill>
          <a:blip r:embed="rId3"/>
          <a:stretch>
            <a:fillRect/>
          </a:stretch>
        </p:blipFill>
        <p:spPr>
          <a:xfrm>
            <a:off x="3146611" y="2259475"/>
            <a:ext cx="7278462" cy="42788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410" y="1489346"/>
            <a:ext cx="9745589" cy="113272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total payload carried y boosters from NASA as 48213 was calculated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图片 1"/>
          <p:cNvPicPr>
            <a:picLocks noChangeAspect="1"/>
          </p:cNvPicPr>
          <p:nvPr/>
        </p:nvPicPr>
        <p:blipFill>
          <a:blip r:embed="rId3"/>
          <a:stretch>
            <a:fillRect/>
          </a:stretch>
        </p:blipFill>
        <p:spPr>
          <a:xfrm>
            <a:off x="2122032" y="3095438"/>
            <a:ext cx="7143976" cy="21399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2376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average payload mass carried by the booster version F9 v1.1 is 2928.4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图片 1"/>
          <p:cNvPicPr>
            <a:picLocks noChangeAspect="1"/>
          </p:cNvPicPr>
          <p:nvPr/>
        </p:nvPicPr>
        <p:blipFill>
          <a:blip r:embed="rId3"/>
          <a:stretch>
            <a:fillRect/>
          </a:stretch>
        </p:blipFill>
        <p:spPr>
          <a:xfrm>
            <a:off x="2916431" y="3607064"/>
            <a:ext cx="6592220" cy="156231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49269"/>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first successful landing outcome on ground pas happened on December 22</a:t>
            </a:r>
            <a:r>
              <a:rPr lang="en-US" sz="2200" baseline="30000" dirty="0" smtClean="0">
                <a:solidFill>
                  <a:schemeClr val="accent3">
                    <a:lumMod val="25000"/>
                  </a:schemeClr>
                </a:solidFill>
                <a:latin typeface="Abadi"/>
              </a:rPr>
              <a:t>nd</a:t>
            </a:r>
            <a:r>
              <a:rPr lang="en-US" sz="2200" dirty="0" smtClean="0">
                <a:solidFill>
                  <a:schemeClr val="accent3">
                    <a:lumMod val="25000"/>
                  </a:schemeClr>
                </a:solidFill>
                <a:latin typeface="Abadi"/>
              </a:rPr>
              <a:t>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图片 1"/>
          <p:cNvPicPr>
            <a:picLocks noChangeAspect="1"/>
          </p:cNvPicPr>
          <p:nvPr/>
        </p:nvPicPr>
        <p:blipFill>
          <a:blip r:embed="rId3"/>
          <a:stretch>
            <a:fillRect/>
          </a:stretch>
        </p:blipFill>
        <p:spPr>
          <a:xfrm>
            <a:off x="2382728" y="3837331"/>
            <a:ext cx="6906589" cy="18100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6245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We list </a:t>
            </a:r>
            <a:r>
              <a:rPr lang="en-US" sz="2200" dirty="0">
                <a:solidFill>
                  <a:schemeClr val="accent3">
                    <a:lumMod val="25000"/>
                  </a:schemeClr>
                </a:solidFill>
                <a:latin typeface="Abadi"/>
              </a:rPr>
              <a:t>the names of boosters which have successfully landed on drone ship and had payload mass greater than 4000 but less than </a:t>
            </a:r>
            <a:r>
              <a:rPr lang="en-US" sz="2200" dirty="0" smtClean="0">
                <a:solidFill>
                  <a:schemeClr val="accent3">
                    <a:lumMod val="25000"/>
                  </a:schemeClr>
                </a:solidFill>
                <a:latin typeface="Abadi"/>
              </a:rPr>
              <a:t>6000 using WHERE clause with AND condition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图片 1"/>
          <p:cNvPicPr>
            <a:picLocks noChangeAspect="1"/>
          </p:cNvPicPr>
          <p:nvPr/>
        </p:nvPicPr>
        <p:blipFill>
          <a:blip r:embed="rId3"/>
          <a:stretch>
            <a:fillRect/>
          </a:stretch>
        </p:blipFill>
        <p:spPr>
          <a:xfrm>
            <a:off x="1610201" y="3018271"/>
            <a:ext cx="9240540" cy="34771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3398" y="1591276"/>
            <a:ext cx="7881374" cy="501571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t>
            </a:r>
            <a:r>
              <a:rPr lang="en-US" sz="2200" b="1" dirty="0" smtClean="0">
                <a:solidFill>
                  <a:schemeClr val="accent3">
                    <a:lumMod val="25000"/>
                  </a:schemeClr>
                </a:solidFill>
                <a:latin typeface="Abadi" panose="020B0604020104020204" pitchFamily="34" charset="0"/>
              </a:rPr>
              <a:t>methodologies</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collection through API</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collection with web  </a:t>
            </a:r>
            <a:r>
              <a:rPr lang="en-US" sz="1800" dirty="0">
                <a:solidFill>
                  <a:schemeClr val="accent3">
                    <a:lumMod val="25000"/>
                  </a:schemeClr>
                </a:solidFill>
                <a:latin typeface="Abadi" panose="020B0604020104020204" pitchFamily="34" charset="0"/>
              </a:rPr>
              <a:t>s</a:t>
            </a:r>
            <a:r>
              <a:rPr lang="en-US" sz="1800" dirty="0" smtClean="0">
                <a:solidFill>
                  <a:schemeClr val="accent3">
                    <a:lumMod val="25000"/>
                  </a:schemeClr>
                </a:solidFill>
                <a:latin typeface="Abadi" panose="020B0604020104020204" pitchFamily="34" charset="0"/>
              </a:rPr>
              <a:t>craping</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wrangling</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Exploratory data  analysis  with SQL</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Interactive visual analytics with folium</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a:t>
            </a:r>
            <a:r>
              <a:rPr lang="en-US" sz="2200" b="1" dirty="0" smtClean="0">
                <a:solidFill>
                  <a:schemeClr val="accent3">
                    <a:lumMod val="25000"/>
                  </a:schemeClr>
                </a:solidFill>
                <a:latin typeface="Abadi" panose="020B0604020104020204" pitchFamily="34" charset="0"/>
              </a:rPr>
              <a:t>results</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Exploratory data analysis  result</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Interactive analytics in screenshots</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60343" cy="67552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WHERE and “%” to filter the desired values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p:cNvPicPr>
            <a:picLocks noChangeAspect="1"/>
          </p:cNvPicPr>
          <p:nvPr/>
        </p:nvPicPr>
        <p:blipFill>
          <a:blip r:embed="rId3"/>
          <a:stretch>
            <a:fillRect/>
          </a:stretch>
        </p:blipFill>
        <p:spPr>
          <a:xfrm>
            <a:off x="2785579" y="2634966"/>
            <a:ext cx="6925642" cy="35914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booster that carried the maximum payload was determined using the subquery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图片 1"/>
          <p:cNvPicPr>
            <a:picLocks noChangeAspect="1"/>
          </p:cNvPicPr>
          <p:nvPr/>
        </p:nvPicPr>
        <p:blipFill>
          <a:blip r:embed="rId3"/>
          <a:stretch>
            <a:fillRect/>
          </a:stretch>
        </p:blipFill>
        <p:spPr>
          <a:xfrm>
            <a:off x="2753748" y="2662065"/>
            <a:ext cx="6204583" cy="36400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64422"/>
          </a:xfrm>
          <a:prstGeom prst="rect">
            <a:avLst/>
          </a:prstGeom>
        </p:spPr>
        <p:txBody>
          <a:bodyPr lIns="91440" tIns="45720" rIns="91440" bIns="45720" anchor="t">
            <a:normAutofit/>
          </a:bodyPr>
          <a:lstStyle/>
          <a:p>
            <a:pPr>
              <a:lnSpc>
                <a:spcPct val="100000"/>
              </a:lnSpc>
              <a:spcBef>
                <a:spcPts val="1400"/>
              </a:spcBef>
            </a:pPr>
            <a:r>
              <a:rPr lang="en-US" dirty="0" smtClean="0">
                <a:solidFill>
                  <a:schemeClr val="accent3">
                    <a:lumMod val="25000"/>
                  </a:schemeClr>
                </a:solidFill>
                <a:latin typeface="Abadi"/>
              </a:rPr>
              <a:t>We used WHERE clause with LIKE, AND, and BETWEEN conditions to filter out the failed landing outcomes in drone ship, the booster versions, and the launch site names in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图片 1"/>
          <p:cNvPicPr>
            <a:picLocks noChangeAspect="1"/>
          </p:cNvPicPr>
          <p:nvPr/>
        </p:nvPicPr>
        <p:blipFill>
          <a:blip r:embed="rId3"/>
          <a:stretch>
            <a:fillRect/>
          </a:stretch>
        </p:blipFill>
        <p:spPr>
          <a:xfrm>
            <a:off x="1398902" y="3200786"/>
            <a:ext cx="9116697" cy="33913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29991"/>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We used COUNT, BETWEEN condition in WHERE clause to filter out the landing outcomes between 2010/06/04 to 2010/03/20</a:t>
            </a:r>
          </a:p>
          <a:p>
            <a:pPr>
              <a:lnSpc>
                <a:spcPct val="100000"/>
              </a:lnSpc>
              <a:spcBef>
                <a:spcPts val="1400"/>
              </a:spcBef>
            </a:pPr>
            <a:r>
              <a:rPr lang="en-US" sz="2200" dirty="0" smtClean="0">
                <a:solidFill>
                  <a:schemeClr val="accent3">
                    <a:lumMod val="25000"/>
                  </a:schemeClr>
                </a:solidFill>
                <a:latin typeface="Abadi"/>
              </a:rPr>
              <a:t>WE applied GROUP BY and ORDER BY clauses to group then order the landing outcome in a descending 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图片 1"/>
          <p:cNvPicPr>
            <a:picLocks noChangeAspect="1"/>
          </p:cNvPicPr>
          <p:nvPr/>
        </p:nvPicPr>
        <p:blipFill>
          <a:blip r:embed="rId3"/>
          <a:stretch>
            <a:fillRect/>
          </a:stretch>
        </p:blipFill>
        <p:spPr>
          <a:xfrm>
            <a:off x="2769112" y="3543875"/>
            <a:ext cx="6517397" cy="31390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8032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launch sites are in Florida and California in United States.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060" y="2899054"/>
            <a:ext cx="6079834" cy="37363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8597827" cy="1841406"/>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91757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KSC LC-39A had the most successful launches from all the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grpSp>
        <p:nvGrpSpPr>
          <p:cNvPr id="6" name="组合 5"/>
          <p:cNvGrpSpPr/>
          <p:nvPr/>
        </p:nvGrpSpPr>
        <p:grpSpPr>
          <a:xfrm>
            <a:off x="3562645" y="2743200"/>
            <a:ext cx="4702814" cy="3637452"/>
            <a:chOff x="3350367" y="2031350"/>
            <a:chExt cx="5885714" cy="4552381"/>
          </a:xfrm>
        </p:grpSpPr>
        <p:pic>
          <p:nvPicPr>
            <p:cNvPr id="2" name="图片 1"/>
            <p:cNvPicPr>
              <a:picLocks noChangeAspect="1"/>
            </p:cNvPicPr>
            <p:nvPr/>
          </p:nvPicPr>
          <p:blipFill>
            <a:blip r:embed="rId3"/>
            <a:stretch>
              <a:fillRect/>
            </a:stretch>
          </p:blipFill>
          <p:spPr>
            <a:xfrm>
              <a:off x="3350367" y="2031350"/>
              <a:ext cx="5885714" cy="4552381"/>
            </a:xfrm>
            <a:prstGeom prst="rect">
              <a:avLst/>
            </a:prstGeom>
          </p:spPr>
        </p:pic>
        <p:pic>
          <p:nvPicPr>
            <p:cNvPr id="4" name="图片 3"/>
            <p:cNvPicPr>
              <a:picLocks noChangeAspect="1"/>
            </p:cNvPicPr>
            <p:nvPr/>
          </p:nvPicPr>
          <p:blipFill>
            <a:blip r:embed="rId4"/>
            <a:stretch>
              <a:fillRect/>
            </a:stretch>
          </p:blipFill>
          <p:spPr>
            <a:xfrm>
              <a:off x="3350367" y="2503475"/>
              <a:ext cx="1980952" cy="1295238"/>
            </a:xfrm>
            <a:prstGeom prst="rect">
              <a:avLst/>
            </a:prstGeom>
          </p:spPr>
        </p:pic>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37765"/>
            <a:ext cx="9870668" cy="4187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indent="0">
              <a:spcBef>
                <a:spcPts val="1400"/>
              </a:spcBef>
              <a:buNone/>
            </a:pP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advertises Falcon 9 rocket </a:t>
            </a:r>
            <a:r>
              <a:rPr lang="en-US" sz="1800" dirty="0" smtClean="0">
                <a:solidFill>
                  <a:schemeClr val="accent3">
                    <a:lumMod val="25000"/>
                  </a:schemeClr>
                </a:solidFill>
                <a:latin typeface="Abadi" panose="020B0604020104020204" pitchFamily="34" charset="0"/>
              </a:rPr>
              <a:t>launches on </a:t>
            </a:r>
            <a:r>
              <a:rPr lang="en-US" sz="1800" dirty="0">
                <a:solidFill>
                  <a:schemeClr val="accent3">
                    <a:lumMod val="25000"/>
                  </a:schemeClr>
                </a:solidFill>
                <a:latin typeface="Abadi" panose="020B0604020104020204" pitchFamily="34" charset="0"/>
              </a:rPr>
              <a:t>its website with a cost of 62 million dollars; other providers cost upwards of 165 </a:t>
            </a:r>
            <a:r>
              <a:rPr lang="en-US" sz="1800" dirty="0" smtClean="0">
                <a:solidFill>
                  <a:schemeClr val="accent3">
                    <a:lumMod val="25000"/>
                  </a:schemeClr>
                </a:solidFill>
                <a:latin typeface="Abadi" panose="020B0604020104020204" pitchFamily="34" charset="0"/>
              </a:rPr>
              <a:t>million dollars </a:t>
            </a:r>
            <a:r>
              <a:rPr lang="en-US" sz="1800" dirty="0">
                <a:solidFill>
                  <a:schemeClr val="accent3">
                    <a:lumMod val="25000"/>
                  </a:schemeClr>
                </a:solidFill>
                <a:latin typeface="Abadi" panose="020B0604020104020204" pitchFamily="34" charset="0"/>
              </a:rPr>
              <a:t>each, much of the savings is because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can reuse the first stage. Therefore, if we can determine if the </a:t>
            </a:r>
            <a:r>
              <a:rPr lang="en-US" sz="1800" dirty="0" smtClean="0">
                <a:solidFill>
                  <a:schemeClr val="accent3">
                    <a:lumMod val="25000"/>
                  </a:schemeClr>
                </a:solidFill>
                <a:latin typeface="Abadi" panose="020B0604020104020204" pitchFamily="34" charset="0"/>
              </a:rPr>
              <a:t>first stage </a:t>
            </a:r>
            <a:r>
              <a:rPr lang="en-US" sz="1800" dirty="0">
                <a:solidFill>
                  <a:schemeClr val="accent3">
                    <a:lumMod val="25000"/>
                  </a:schemeClr>
                </a:solidFill>
                <a:latin typeface="Abadi" panose="020B0604020104020204" pitchFamily="34" charset="0"/>
              </a:rPr>
              <a:t>will land, we can determine the cost of a launch. Spaces X’s Falcon 9 launch like </a:t>
            </a:r>
            <a:r>
              <a:rPr lang="en-US" sz="1800" dirty="0" smtClean="0">
                <a:solidFill>
                  <a:schemeClr val="accent3">
                    <a:lumMod val="25000"/>
                  </a:schemeClr>
                </a:solidFill>
                <a:latin typeface="Abadi" panose="020B0604020104020204" pitchFamily="34" charset="0"/>
              </a:rPr>
              <a:t>regular rockets</a:t>
            </a:r>
            <a:r>
              <a:rPr lang="en-US" sz="1800" dirty="0">
                <a:solidFill>
                  <a:schemeClr val="accent3">
                    <a:lumMod val="25000"/>
                  </a:schemeClr>
                </a:solidFill>
                <a:latin typeface="Abadi" panose="020B0604020104020204" pitchFamily="34" charset="0"/>
              </a:rPr>
              <a:t>. we </a:t>
            </a:r>
            <a:r>
              <a:rPr lang="en-US" sz="1800" dirty="0" smtClean="0">
                <a:solidFill>
                  <a:schemeClr val="accent3">
                    <a:lumMod val="25000"/>
                  </a:schemeClr>
                </a:solidFill>
                <a:latin typeface="Abadi" panose="020B0604020104020204" pitchFamily="34" charset="0"/>
              </a:rPr>
              <a:t>will </a:t>
            </a:r>
            <a:r>
              <a:rPr lang="en-US" sz="1800" dirty="0">
                <a:solidFill>
                  <a:schemeClr val="accent3">
                    <a:lumMod val="25000"/>
                  </a:schemeClr>
                </a:solidFill>
                <a:latin typeface="Abadi" panose="020B0604020104020204" pitchFamily="34" charset="0"/>
              </a:rPr>
              <a:t>determine if the </a:t>
            </a:r>
            <a:r>
              <a:rPr lang="en-US" sz="1800" dirty="0" smtClean="0">
                <a:solidFill>
                  <a:schemeClr val="accent3">
                    <a:lumMod val="25000"/>
                  </a:schemeClr>
                </a:solidFill>
                <a:latin typeface="Abadi" panose="020B0604020104020204" pitchFamily="34" charset="0"/>
              </a:rPr>
              <a:t>first stage </a:t>
            </a:r>
            <a:r>
              <a:rPr lang="en-US" sz="1800" dirty="0">
                <a:solidFill>
                  <a:schemeClr val="accent3">
                    <a:lumMod val="25000"/>
                  </a:schemeClr>
                </a:solidFill>
                <a:latin typeface="Abadi" panose="020B0604020104020204" pitchFamily="34" charset="0"/>
              </a:rPr>
              <a:t>will land, </a:t>
            </a:r>
            <a:r>
              <a:rPr lang="en-US" sz="1800" dirty="0" smtClean="0">
                <a:solidFill>
                  <a:schemeClr val="accent3">
                    <a:lumMod val="25000"/>
                  </a:schemeClr>
                </a:solidFill>
                <a:latin typeface="Abadi" panose="020B0604020104020204" pitchFamily="34" charset="0"/>
              </a:rPr>
              <a:t>and determine </a:t>
            </a:r>
            <a:r>
              <a:rPr lang="en-US" sz="1800" dirty="0">
                <a:solidFill>
                  <a:schemeClr val="accent3">
                    <a:lumMod val="25000"/>
                  </a:schemeClr>
                </a:solidFill>
                <a:latin typeface="Abadi" panose="020B0604020104020204" pitchFamily="34" charset="0"/>
              </a:rPr>
              <a:t>the cost of a launch. </a:t>
            </a:r>
            <a:r>
              <a:rPr lang="en-US" sz="1800" dirty="0" smtClean="0">
                <a:solidFill>
                  <a:schemeClr val="accent3">
                    <a:lumMod val="25000"/>
                  </a:schemeClr>
                </a:solidFill>
                <a:latin typeface="Abadi" panose="020B0604020104020204" pitchFamily="34" charset="0"/>
              </a:rPr>
              <a:t>We </a:t>
            </a:r>
            <a:r>
              <a:rPr lang="en-US" sz="1800" dirty="0">
                <a:solidFill>
                  <a:schemeClr val="accent3">
                    <a:lumMod val="25000"/>
                  </a:schemeClr>
                </a:solidFill>
                <a:latin typeface="Abadi" panose="020B0604020104020204" pitchFamily="34" charset="0"/>
              </a:rPr>
              <a:t>will train a machine learning model </a:t>
            </a:r>
            <a:r>
              <a:rPr lang="en-US" sz="1800" dirty="0" smtClean="0">
                <a:solidFill>
                  <a:schemeClr val="accent3">
                    <a:lumMod val="25000"/>
                  </a:schemeClr>
                </a:solidFill>
                <a:latin typeface="Abadi" panose="020B0604020104020204" pitchFamily="34" charset="0"/>
              </a:rPr>
              <a:t>and use </a:t>
            </a:r>
            <a:r>
              <a:rPr lang="en-US" sz="1800" dirty="0">
                <a:solidFill>
                  <a:schemeClr val="accent3">
                    <a:lumMod val="25000"/>
                  </a:schemeClr>
                </a:solidFill>
                <a:latin typeface="Abadi" panose="020B0604020104020204" pitchFamily="34" charset="0"/>
              </a:rPr>
              <a:t>public information to predict if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will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The factors that determine if the rocket will land successfully</a:t>
            </a:r>
          </a:p>
          <a:p>
            <a:pPr>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How do those factors interact to affect the success rate of landing</a:t>
            </a:r>
          </a:p>
          <a:p>
            <a:pPr>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Build a mode for predicting the success rate of landing based on the major factors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54105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KSC LC-39A achieved a 76.9% success rate while getting a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图片 1"/>
          <p:cNvPicPr>
            <a:picLocks noChangeAspect="1"/>
          </p:cNvPicPr>
          <p:nvPr/>
        </p:nvPicPr>
        <p:blipFill>
          <a:blip r:embed="rId3"/>
          <a:stretch>
            <a:fillRect/>
          </a:stretch>
        </p:blipFill>
        <p:spPr>
          <a:xfrm>
            <a:off x="3360254" y="2974404"/>
            <a:ext cx="5245864" cy="26874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724399"/>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728" y="1499408"/>
            <a:ext cx="10005566" cy="786592"/>
          </a:xfrm>
          <a:prstGeom prst="rect">
            <a:avLst/>
          </a:prstGeom>
        </p:spPr>
        <p:txBody>
          <a:bodyPr vert="horz" lIns="91440" tIns="45720" rIns="91440" bIns="45720" rtlCol="0" anchor="t">
            <a:normAutofit/>
          </a:bodyPr>
          <a:lstStyle/>
          <a:p>
            <a:pPr>
              <a:lnSpc>
                <a:spcPct val="100000"/>
              </a:lnSpc>
              <a:spcBef>
                <a:spcPts val="1400"/>
              </a:spcBef>
            </a:pPr>
            <a:r>
              <a:rPr lang="en-US" altLang="zh-CN" sz="2200" dirty="0" smtClean="0">
                <a:solidFill>
                  <a:schemeClr val="accent3">
                    <a:lumMod val="25000"/>
                  </a:schemeClr>
                </a:solidFill>
                <a:latin typeface="Abadi"/>
              </a:rPr>
              <a:t>The decision tree classifier model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p:cNvPicPr>
            <a:picLocks noChangeAspect="1"/>
          </p:cNvPicPr>
          <p:nvPr/>
        </p:nvPicPr>
        <p:blipFill>
          <a:blip r:embed="rId3"/>
          <a:stretch>
            <a:fillRect/>
          </a:stretch>
        </p:blipFill>
        <p:spPr>
          <a:xfrm>
            <a:off x="1095636" y="2541122"/>
            <a:ext cx="9497750" cy="266737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2411" y="1573306"/>
            <a:ext cx="9477960" cy="117564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confusion matrix shows that the model has good accuracy for those successful landings but low accuracy for not successful landings. That means the major issue is the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4"/>
          <a:stretch>
            <a:fillRect/>
          </a:stretch>
        </p:blipFill>
        <p:spPr>
          <a:xfrm>
            <a:off x="3790747" y="2862336"/>
            <a:ext cx="4924025" cy="39956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5542" cy="253558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rate at a launch site increases as the flight amount at the launch site incre</a:t>
            </a:r>
            <a:r>
              <a:rPr lang="en-US" sz="2200" dirty="0" smtClean="0">
                <a:solidFill>
                  <a:schemeClr val="accent3">
                    <a:lumMod val="25000"/>
                  </a:schemeClr>
                </a:solidFill>
                <a:latin typeface="Abadi" panose="020B0604020104020204" pitchFamily="34" charset="0"/>
              </a:rPr>
              <a:t>ases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launch success rate increased since 2013 to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has the highest number of successful launches for any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classifier is the best machine learning model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collection methods.</a:t>
            </a:r>
            <a:endParaRPr lang="en-US" dirty="0"/>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Use get request from the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API</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was also collected using web scraping from website</a:t>
            </a: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Decode the requested content as a </a:t>
            </a:r>
            <a:r>
              <a:rPr lang="en-US" sz="1800" dirty="0" err="1" smtClean="0">
                <a:solidFill>
                  <a:schemeClr val="accent3">
                    <a:lumMod val="25000"/>
                  </a:schemeClr>
                </a:solidFill>
                <a:latin typeface="Abadi" panose="020B0604020104020204" pitchFamily="34" charset="0"/>
              </a:rPr>
              <a:t>Json</a:t>
            </a:r>
            <a:r>
              <a:rPr lang="en-US" sz="1800" dirty="0" smtClean="0">
                <a:solidFill>
                  <a:schemeClr val="accent3">
                    <a:lumMod val="25000"/>
                  </a:schemeClr>
                </a:solidFill>
                <a:latin typeface="Abadi" panose="020B0604020104020204" pitchFamily="34" charset="0"/>
              </a:rPr>
              <a:t> file followed by turning it into a pandas </a:t>
            </a:r>
            <a:r>
              <a:rPr lang="en-US" sz="1800" dirty="0" err="1" smtClean="0">
                <a:solidFill>
                  <a:schemeClr val="accent3">
                    <a:lumMod val="25000"/>
                  </a:schemeClr>
                </a:solidFill>
                <a:latin typeface="Abadi" panose="020B0604020104020204" pitchFamily="34" charset="0"/>
              </a:rPr>
              <a:t>dataframe</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The data collected from website was extracted as HTML tables followed by converting the tables to pandas </a:t>
            </a:r>
            <a:r>
              <a:rPr lang="en-US" sz="1800" dirty="0" err="1" smtClean="0">
                <a:solidFill>
                  <a:schemeClr val="accent3">
                    <a:lumMod val="25000"/>
                  </a:schemeClr>
                </a:solidFill>
                <a:latin typeface="Abadi" panose="020B0604020104020204" pitchFamily="34" charset="0"/>
              </a:rPr>
              <a:t>dataframes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Clean data, fill the missing values with the average value</a:t>
            </a:r>
          </a:p>
          <a:p>
            <a:pPr>
              <a:lnSpc>
                <a:spcPct val="100000"/>
              </a:lnSpc>
              <a:spcBef>
                <a:spcPts val="1400"/>
              </a:spcBef>
              <a:buFont typeface="Wingdings" panose="05000000000000000000" pitchFamily="2" charset="2"/>
              <a:buChar char="Ø"/>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get request from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The collected data was cleaned and reformatted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github.com/Kexin-Jiao/IBM-Applied-Data-Science-Capstone/blob/main/jupyter-labs-spacex-data-collection-api.ipynb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059" y="1667434"/>
            <a:ext cx="5613913" cy="109369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059" y="2761129"/>
            <a:ext cx="5613913" cy="241004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5430"/>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Web scraping using </a:t>
            </a:r>
            <a:r>
              <a:rPr lang="en-US" sz="2200" dirty="0" err="1" smtClean="0">
                <a:solidFill>
                  <a:schemeClr val="accent3">
                    <a:lumMod val="25000"/>
                  </a:schemeClr>
                </a:solidFill>
                <a:latin typeface="Abadi"/>
              </a:rPr>
              <a:t>BeautifulSoup</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The table was parsed and converted into pandas </a:t>
            </a:r>
            <a:r>
              <a:rPr lang="en-US" sz="2200" dirty="0" err="1" smtClean="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github.com/Kexin-Jiao/IBM-Applied-Data-Science-Capstone/blob/main/jupyter-labs-webscraping.ipynb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702" y="1840281"/>
            <a:ext cx="6403936" cy="358511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terms/"/>
    <ds:schemaRef ds:uri="f80a141d-92ca-4d3d-9308-f7e7b1d44ce8"/>
    <ds:schemaRef ds:uri="http://www.w3.org/XML/1998/namespace"/>
    <ds:schemaRef ds:uri="http://schemas.openxmlformats.org/package/2006/metadata/core-properties"/>
    <ds:schemaRef ds:uri="155be751-a274-42e8-93fb-f39d3b9bccc8"/>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933</TotalTime>
  <Words>1479</Words>
  <Application>Microsoft Office PowerPoint</Application>
  <PresentationFormat>宽屏</PresentationFormat>
  <Paragraphs>209</Paragraphs>
  <Slides>47</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Abadi</vt:lpstr>
      <vt:lpstr>IBM Plex Mono SemiBold</vt:lpstr>
      <vt:lpstr>IBM Plex Mono Text</vt:lpstr>
      <vt:lpstr>SF Pro</vt:lpstr>
      <vt:lpstr>等线</vt:lpstr>
      <vt:lpstr>Arial</vt:lpstr>
      <vt:lpstr>Calibri</vt:lpstr>
      <vt:lpstr>Calibri Light</vt:lpstr>
      <vt:lpstr>Wingdings</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Kexin Jiao</cp:lastModifiedBy>
  <cp:revision>241</cp:revision>
  <dcterms:created xsi:type="dcterms:W3CDTF">2021-04-29T18:58:34Z</dcterms:created>
  <dcterms:modified xsi:type="dcterms:W3CDTF">2024-04-18T19:24:04Z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